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0"/>
  </p:notesMasterIdLst>
  <p:sldIdLst>
    <p:sldId id="256" r:id="rId2"/>
    <p:sldId id="273" r:id="rId3"/>
    <p:sldId id="258" r:id="rId4"/>
    <p:sldId id="259" r:id="rId5"/>
    <p:sldId id="260" r:id="rId6"/>
    <p:sldId id="261" r:id="rId7"/>
    <p:sldId id="262" r:id="rId8"/>
    <p:sldId id="263" r:id="rId9"/>
    <p:sldId id="264" r:id="rId10"/>
    <p:sldId id="265" r:id="rId11"/>
    <p:sldId id="266" r:id="rId12"/>
    <p:sldId id="274"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81559" autoAdjust="0"/>
  </p:normalViewPr>
  <p:slideViewPr>
    <p:cSldViewPr snapToGrid="0" snapToObjects="1">
      <p:cViewPr varScale="1">
        <p:scale>
          <a:sx n="96" d="100"/>
          <a:sy n="96"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tiff>
</file>

<file path=ppt/media/image13.tiff>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H3K9 as you can see in the inset (a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expression. </a:t>
            </a:r>
          </a:p>
          <a:p>
            <a:endParaRPr lang="en-US" dirty="0" smtClean="0"/>
          </a:p>
          <a:p>
            <a:r>
              <a:rPr lang="en-US" dirty="0" smtClean="0"/>
              <a:t> And in B they show that REST is indeed bound</a:t>
            </a:r>
          </a:p>
          <a:p>
            <a:r>
              <a:rPr lang="en-US" dirty="0" smtClean="0"/>
              <a:t>      to its binding site in BDNF promoter gene. And that is</a:t>
            </a:r>
            <a:r>
              <a:rPr lang="en-US" baseline="0" dirty="0" smtClean="0"/>
              <a:t> </a:t>
            </a:r>
          </a:p>
          <a:p>
            <a:r>
              <a:rPr lang="en-US" baseline="0" dirty="0" smtClean="0"/>
              <a:t>Consistent with the model I just described.</a:t>
            </a:r>
            <a:endParaRPr lang="en-US" dirty="0" smtClean="0"/>
          </a:p>
          <a:p>
            <a:endParaRPr lang="en-US" dirty="0" smtClean="0"/>
          </a:p>
          <a:p>
            <a:endParaRPr lang="en-US" dirty="0" smtClean="0"/>
          </a:p>
          <a:p>
            <a:r>
              <a:rPr lang="en-US" dirty="0" smtClean="0"/>
              <a:t> - Cool: </a:t>
            </a:r>
            <a:r>
              <a:rPr lang="en-US" baseline="0" dirty="0" smtClean="0"/>
              <a:t>So this is nice because it </a:t>
            </a:r>
          </a:p>
          <a:p>
            <a:r>
              <a:rPr lang="en-US" baseline="0" dirty="0" smtClean="0"/>
              <a:t>Presents a novel mechanistic model for a dietary treatment for epilepsy.</a:t>
            </a:r>
          </a:p>
          <a:p>
            <a:r>
              <a:rPr lang="en-US" baseline="0" dirty="0" smtClean="0"/>
              <a:t>Researchers have gone on to look at a</a:t>
            </a:r>
            <a:endParaRPr lang="en-US" dirty="0" smtClean="0"/>
          </a:p>
          <a:p>
            <a:r>
              <a:rPr lang="en-US" dirty="0" smtClean="0"/>
              <a:t>REST KO</a:t>
            </a:r>
            <a:r>
              <a:rPr lang="en-US" baseline="0" dirty="0" smtClean="0"/>
              <a:t> mouse – 2dg has no effect. </a:t>
            </a:r>
          </a:p>
          <a:p>
            <a:endParaRPr lang="en-US" dirty="0" smtClean="0"/>
          </a:p>
          <a:p>
            <a:r>
              <a:rPr lang="en-US" dirty="0" smtClean="0"/>
              <a:t>We’ve belabored this transcriptional regulator enough, </a:t>
            </a:r>
          </a:p>
          <a:p>
            <a:r>
              <a:rPr lang="en-US" dirty="0" smtClean="0"/>
              <a:t>let’s look at a chromatin remodeler, lysine </a:t>
            </a:r>
            <a:r>
              <a:rPr lang="en-US" dirty="0" err="1" smtClean="0"/>
              <a:t>dimethyltransferase</a:t>
            </a:r>
            <a:r>
              <a:rPr lang="en-US" baseline="0" dirty="0" smtClean="0"/>
              <a:t> </a:t>
            </a:r>
          </a:p>
          <a:p>
            <a:r>
              <a:rPr lang="en-US" baseline="0" dirty="0" smtClean="0"/>
              <a:t>G9a 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wind up.</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 catalytically dead form of G9a does</a:t>
            </a:r>
          </a:p>
          <a:p>
            <a:r>
              <a:rPr lang="en-US" dirty="0" smtClean="0"/>
              <a:t>      not decrease place 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94415601"/>
      </p:ext>
    </p:extLst>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 such as HDAC (</a:t>
            </a:r>
            <a:r>
              <a:rPr lang="en-US" dirty="0" err="1" smtClean="0"/>
              <a:t>Histone</a:t>
            </a:r>
            <a:r>
              <a:rPr lang="en-US" dirty="0" smtClean="0"/>
              <a:t> </a:t>
            </a:r>
            <a:r>
              <a:rPr lang="en-US" dirty="0" err="1" smtClean="0"/>
              <a:t>Deacetylases</a:t>
            </a:r>
            <a:r>
              <a:rPr lang="en-US" dirty="0" smtClean="0"/>
              <a:t>) </a:t>
            </a:r>
          </a:p>
          <a:p>
            <a:r>
              <a:rPr lang="en-US" dirty="0" smtClean="0"/>
              <a:t>to silence expression certain genes.</a:t>
            </a:r>
          </a:p>
          <a:p>
            <a:endParaRPr lang="en-US" dirty="0" smtClean="0"/>
          </a:p>
          <a:p>
            <a:r>
              <a:rPr lang="en-US" dirty="0" smtClean="0"/>
              <a:t>- Today we’re going to look at a specific type of brain cancer</a:t>
            </a:r>
            <a:r>
              <a:rPr lang="en-US" baseline="0" dirty="0" smtClean="0"/>
              <a:t> called </a:t>
            </a:r>
            <a:r>
              <a:rPr lang="en-US" dirty="0" smtClean="0"/>
              <a:t>Glioblastoma multiforme, </a:t>
            </a:r>
          </a:p>
          <a:p>
            <a:r>
              <a:rPr lang="en-US" dirty="0" smtClean="0"/>
              <a:t>the most common and most aggressive malignant</a:t>
            </a:r>
          </a:p>
          <a:p>
            <a:r>
              <a:rPr lang="en-US" dirty="0" smtClean="0"/>
              <a:t>primary brain tumor in humans,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 </a:t>
            </a:r>
          </a:p>
          <a:p>
            <a:pPr>
              <a:buFontTx/>
              <a:buChar char="-"/>
            </a:pPr>
            <a:r>
              <a:rPr lang="en-US" dirty="0" smtClean="0"/>
              <a:t>52% of all functional tissue brain tumor cases and </a:t>
            </a:r>
          </a:p>
          <a:p>
            <a:pPr>
              <a:buFontTx/>
              <a:buChar char="-"/>
            </a:pPr>
            <a:r>
              <a:rPr lang="en-US" dirty="0" smtClean="0"/>
              <a:t> 20% of all</a:t>
            </a:r>
          </a:p>
          <a:p>
            <a:r>
              <a:rPr lang="en-US" dirty="0" smtClean="0"/>
              <a:t>intracranial tumors.</a:t>
            </a:r>
          </a:p>
          <a:p>
            <a:endParaRPr lang="en-US" baseline="0" dirty="0" smtClean="0"/>
          </a:p>
          <a:p>
            <a:pPr>
              <a:buFontTx/>
              <a:buChar char="-"/>
            </a:pPr>
            <a:r>
              <a:rPr lang="en-US" baseline="0" dirty="0" smtClean="0"/>
              <a:t>This 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investigate</a:t>
            </a:r>
          </a:p>
          <a:p>
            <a:pPr>
              <a:buFontTx/>
              <a:buNone/>
            </a:pPr>
            <a:r>
              <a:rPr lang="en-US" baseline="0" dirty="0" smtClean="0"/>
              <a:t>in their 2012 report showing that REST controls the self-renewal and TUMORIGENIC COMPETENCE</a:t>
            </a:r>
          </a:p>
          <a:p>
            <a:pPr>
              <a:buFontTx/>
              <a:buNone/>
            </a:pPr>
            <a:r>
              <a:rPr lang="en-US" baseline="0" dirty="0" smtClean="0"/>
              <a:t> of human glioblastoma cells.  For the purposes of this talk we’ll focus on the left branch of the model.</a:t>
            </a:r>
          </a:p>
          <a:p>
            <a:pPr>
              <a:buFontTx/>
              <a:buNone/>
            </a:pPr>
            <a:r>
              <a:rPr lang="en-US" baseline="0" dirty="0" smtClean="0"/>
              <a:t> 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p>
          <a:p>
            <a:endParaRPr lang="en-US" dirty="0" smtClean="0"/>
          </a:p>
          <a:p>
            <a:endParaRPr lang="en-US" dirty="0" smtClean="0"/>
          </a:p>
          <a:p>
            <a:r>
              <a:rPr lang="en-US" dirty="0" smtClean="0"/>
              <a:t>- 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 previously </a:t>
            </a:r>
            <a:r>
              <a:rPr lang="en-US" dirty="0" err="1" smtClean="0"/>
              <a:t>transduced</a:t>
            </a:r>
            <a:r>
              <a:rPr lang="en-US" dirty="0" smtClean="0"/>
              <a:t> 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 novel therapeutic target to prevent malignant brain 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huntingtin show elevated</a:t>
            </a:r>
          </a:p>
          <a:p>
            <a:r>
              <a:rPr lang="en-US" dirty="0" smtClean="0"/>
              <a:t>      promoter activity in the gene coding for BDNF relative to a nominal level in the parental cells. </a:t>
            </a:r>
          </a:p>
          <a:p>
            <a:r>
              <a:rPr lang="en-US" dirty="0" smtClean="0"/>
              <a:t>This 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t>
            </a:r>
          </a:p>
          <a:p>
            <a:r>
              <a:rPr lang="en-US" baseline="0" dirty="0" smtClean="0"/>
              <a:t>activity in the previous box </a:t>
            </a:r>
            <a:r>
              <a:rPr lang="en-US" dirty="0" smtClean="0"/>
              <a:t>is indeed due to an interaction between REST</a:t>
            </a:r>
            <a:r>
              <a:rPr lang="en-US" baseline="0" dirty="0" smtClean="0"/>
              <a:t> and its binding site</a:t>
            </a:r>
            <a:r>
              <a:rPr lang="en-US" dirty="0" smtClean="0"/>
              <a:t>. </a:t>
            </a:r>
            <a:r>
              <a:rPr lang="en-US" baseline="0" dirty="0" smtClean="0"/>
              <a:t> </a:t>
            </a:r>
            <a:r>
              <a:rPr lang="en-US" dirty="0" smtClean="0"/>
              <a:t>(It</a:t>
            </a:r>
            <a:r>
              <a:rPr lang="en-US" baseline="0" dirty="0" smtClean="0"/>
              <a:t> has to be said that this reduction in activity could indicate a dominant negative effect of  Mutant huntingtin on WT huntingtin activity because the cells express some nominal level of WT huntingtin and the promoter activity was reduced rather than held at a similar level to the parental</a:t>
            </a:r>
          </a:p>
          <a:p>
            <a:r>
              <a:rPr lang="en-US" baseline="0" dirty="0" smtClean="0"/>
              <a:t>Cells.  </a:t>
            </a:r>
            <a:r>
              <a:rPr lang="en-US" baseline="0" dirty="0" err="1" smtClean="0"/>
              <a:t>Sisi</a:t>
            </a:r>
            <a:r>
              <a:rPr lang="en-US" baseline="0" dirty="0" smtClean="0"/>
              <a:t> examined similar dominant negative effects in mutated phenotypes last week. The authors Didn’t look at this effect, and it hasn’t been shown in other experiments to my knowledge, but it seems like a real phenomenon</a:t>
            </a:r>
          </a:p>
          <a:p>
            <a:r>
              <a:rPr lang="en-US" baseline="0" dirty="0" smtClean="0"/>
              <a:t>Worth investigating.)</a:t>
            </a:r>
            <a:endParaRPr lang="en-US" dirty="0" smtClean="0"/>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109 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this is cool because it represents an epigenetic model of Huntington’s disease, providing possible therapeutic targets for a previously untreatable disease.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 disorders characterized by recurrent seizures, </a:t>
            </a:r>
          </a:p>
          <a:p>
            <a:pPr>
              <a:buFontTx/>
              <a:buChar char="-"/>
            </a:pPr>
            <a:r>
              <a:rPr lang="en-US" dirty="0" smtClean="0"/>
              <a:t> affect ≈ 1%</a:t>
            </a:r>
            <a:r>
              <a:rPr lang="en-US" baseline="0" dirty="0" smtClean="0"/>
              <a:t> </a:t>
            </a:r>
            <a:r>
              <a:rPr lang="en-US" dirty="0" smtClean="0"/>
              <a:t>of 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 </a:t>
            </a:r>
          </a:p>
          <a:p>
            <a:r>
              <a:rPr lang="en-US" dirty="0" smtClean="0"/>
              <a:t>- 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 </a:t>
            </a:r>
          </a:p>
          <a:p>
            <a:r>
              <a:rPr lang="en-US" dirty="0" err="1" smtClean="0"/>
              <a:t>glycolitic</a:t>
            </a:r>
            <a:r>
              <a:rPr lang="en-US" dirty="0" smtClean="0"/>
              <a:t> 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10/14/13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10/14/13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10/14/13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10/14/13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r>
              <a:rPr lang="en-US" dirty="0" smtClean="0"/>
              <a:t>Cliff Rodgers</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11031"/>
          <a:stretch>
            <a:fillRect/>
          </a:stretch>
        </p:blipFill>
        <p:spPr>
          <a:xfrm>
            <a:off x="0" y="1578669"/>
            <a:ext cx="9144000" cy="2957931"/>
          </a:xfrm>
        </p:spPr>
      </p:pic>
      <p:pic>
        <p:nvPicPr>
          <p:cNvPr id="6" name="Picture 5"/>
          <p:cNvPicPr>
            <a:picLocks noChangeAspect="1"/>
          </p:cNvPicPr>
          <p:nvPr/>
        </p:nvPicPr>
        <p:blipFill>
          <a:blip r:embed="rId4"/>
          <a:stretch>
            <a:fillRect/>
          </a:stretch>
        </p:blipFill>
        <p:spPr>
          <a:xfrm>
            <a:off x="1046531" y="4193855"/>
            <a:ext cx="4959075" cy="2664145"/>
          </a:xfrm>
          <a:prstGeom prst="rect">
            <a:avLst/>
          </a:prstGeom>
        </p:spPr>
      </p:pic>
      <p:sp>
        <p:nvSpPr>
          <p:cNvPr id="7" name="TextBox 6"/>
          <p:cNvSpPr txBox="1"/>
          <p:nvPr/>
        </p:nvSpPr>
        <p:spPr>
          <a:xfrm>
            <a:off x="0" y="5657671"/>
            <a:ext cx="1415418" cy="1200329"/>
          </a:xfrm>
          <a:prstGeom prst="rect">
            <a:avLst/>
          </a:prstGeom>
          <a:noFill/>
        </p:spPr>
        <p:txBody>
          <a:bodyPr wrap="square" rtlCol="0">
            <a:spAutoFit/>
          </a:bodyPr>
          <a:lstStyle/>
          <a:p>
            <a:r>
              <a:rPr lang="en-US" dirty="0" err="1" smtClean="0"/>
              <a:t>Zhong</a:t>
            </a:r>
            <a:r>
              <a:rPr lang="en-US" dirty="0" smtClean="0"/>
              <a:t> Huang &amp; McNamara, 2006</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
        <p:nvSpPr>
          <p:cNvPr id="9" name="Rectangle 8"/>
          <p:cNvSpPr/>
          <p:nvPr/>
        </p:nvSpPr>
        <p:spPr>
          <a:xfrm>
            <a:off x="3986469" y="5688651"/>
            <a:ext cx="938945" cy="5867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a:t>
            </a:r>
            <a:r>
              <a:rPr lang="en-US" sz="4800" dirty="0" smtClean="0">
                <a:solidFill>
                  <a:schemeClr val="tx1"/>
                </a:solidFill>
              </a:rPr>
              <a:t>?</a:t>
            </a:r>
            <a:endParaRPr lang="en-US" sz="4800" dirty="0">
              <a:solidFill>
                <a:schemeClr val="tx1"/>
              </a:solidFill>
            </a:endParaRPr>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3"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par>
                          <p:cTn id="11" fill="hold">
                            <p:stCondLst>
                              <p:cond delay="0"/>
                            </p:stCondLst>
                            <p:childTnLst>
                              <p:par>
                                <p:cTn id="12" presetID="6" presetClass="emph" presetSubtype="0" accel="50000" decel="50000" fill="hold" grpId="2" nodeType="afterEffect">
                                  <p:stCondLst>
                                    <p:cond delay="0"/>
                                  </p:stCondLst>
                                  <p:childTnLst>
                                    <p:animScale>
                                      <p:cBhvr>
                                        <p:cTn id="13" dur="1000" fill="hold"/>
                                        <p:tgtEl>
                                          <p:spTgt spid="9"/>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1000"/>
                                        <p:tgtEl>
                                          <p:spTgt spid="9"/>
                                        </p:tgtEl>
                                      </p:cBhvr>
                                    </p:animEffect>
                                    <p:set>
                                      <p:cBhvr>
                                        <p:cTn id="18"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1" animBg="1"/>
      <p:bldP spid="9" grpId="2" animBg="1"/>
      <p:bldP spid="9" grpId="3" animBg="1"/>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pic>
        <p:nvPicPr>
          <p:cNvPr id="7" name="Picture 6"/>
          <p:cNvPicPr>
            <a:picLocks noChangeAspect="1"/>
          </p:cNvPicPr>
          <p:nvPr/>
        </p:nvPicPr>
        <p:blipFill>
          <a:blip r:embed="rId4"/>
          <a:stretch>
            <a:fillRect/>
          </a:stretch>
        </p:blipFill>
        <p:spPr>
          <a:xfrm>
            <a:off x="1213547" y="1861342"/>
            <a:ext cx="6366986" cy="3420512"/>
          </a:xfrm>
          <a:prstGeom prst="rect">
            <a:avLst/>
          </a:prstGeo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34" presetClass="emph" presetSubtype="0" fill="hold" grpId="0" nodeType="clickEffect">
                                  <p:stCondLst>
                                    <p:cond delay="0"/>
                                  </p:stCondLst>
                                  <p:iterate type="lt">
                                    <p:tmPct val="10000"/>
                                  </p:iterate>
                                  <p:childTnLst>
                                    <p:animMotion origin="layout" path="M 0.0 0.0 L 0.0 -0.07213" pathEditMode="relative" ptsTypes="">
                                      <p:cBhvr>
                                        <p:cTn id="19" dur="250" accel="50000" decel="50000" autoRev="1" fill="hold">
                                          <p:stCondLst>
                                            <p:cond delay="0"/>
                                          </p:stCondLst>
                                        </p:cTn>
                                        <p:tgtEl>
                                          <p:spTgt spid="8"/>
                                        </p:tgtEl>
                                        <p:attrNameLst>
                                          <p:attrName>ppt_x</p:attrName>
                                          <p:attrName>ppt_y</p:attrName>
                                        </p:attrNameLst>
                                      </p:cBhvr>
                                    </p:animMotion>
                                    <p:animRot by="1500000">
                                      <p:cBhvr>
                                        <p:cTn id="20" dur="125" fill="hold">
                                          <p:stCondLst>
                                            <p:cond delay="0"/>
                                          </p:stCondLst>
                                        </p:cTn>
                                        <p:tgtEl>
                                          <p:spTgt spid="8"/>
                                        </p:tgtEl>
                                        <p:attrNameLst>
                                          <p:attrName>r</p:attrName>
                                        </p:attrNameLst>
                                      </p:cBhvr>
                                    </p:animRot>
                                    <p:animRot by="-1500000">
                                      <p:cBhvr>
                                        <p:cTn id="21" dur="125" fill="hold">
                                          <p:stCondLst>
                                            <p:cond delay="125"/>
                                          </p:stCondLst>
                                        </p:cTn>
                                        <p:tgtEl>
                                          <p:spTgt spid="8"/>
                                        </p:tgtEl>
                                        <p:attrNameLst>
                                          <p:attrName>r</p:attrName>
                                        </p:attrNameLst>
                                      </p:cBhvr>
                                    </p:animRot>
                                    <p:animRot by="-1500000">
                                      <p:cBhvr>
                                        <p:cTn id="22" dur="125" fill="hold">
                                          <p:stCondLst>
                                            <p:cond delay="250"/>
                                          </p:stCondLst>
                                        </p:cTn>
                                        <p:tgtEl>
                                          <p:spTgt spid="8"/>
                                        </p:tgtEl>
                                        <p:attrNameLst>
                                          <p:attrName>r</p:attrName>
                                        </p:attrNameLst>
                                      </p:cBhvr>
                                    </p:animRot>
                                    <p:animRot by="1500000">
                                      <p:cBhvr>
                                        <p:cTn id="23" dur="125" fill="hold">
                                          <p:stCondLst>
                                            <p:cond delay="375"/>
                                          </p:stCondLst>
                                        </p:cTn>
                                        <p:tgtEl>
                                          <p:spTgt spid="8"/>
                                        </p:tgtEl>
                                        <p:attrNameLst>
                                          <p:attrName>r</p:attrName>
                                        </p:attrNameLst>
                                      </p:cBhvr>
                                    </p:animRo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1" nodeType="clickEffect">
                                  <p:stCondLst>
                                    <p:cond delay="0"/>
                                  </p:stCondLst>
                                  <p:iterate type="lt">
                                    <p:tmPct val="5000"/>
                                  </p:iterate>
                                  <p:childTnLst>
                                    <p:set>
                                      <p:cBhvr>
                                        <p:cTn id="27" dur="1" fill="hold">
                                          <p:stCondLst>
                                            <p:cond delay="0"/>
                                          </p:stCondLst>
                                        </p:cTn>
                                        <p:tgtEl>
                                          <p:spTgt spid="14"/>
                                        </p:tgtEl>
                                        <p:attrNameLst>
                                          <p:attrName>style.visibility</p:attrName>
                                        </p:attrNameLst>
                                      </p:cBhvr>
                                      <p:to>
                                        <p:strVal val="visible"/>
                                      </p:to>
                                    </p:set>
                                    <p:anim calcmode="lin" valueType="num">
                                      <p:cBhvr>
                                        <p:cTn id="28" dur="2000" fill="hold"/>
                                        <p:tgtEl>
                                          <p:spTgt spid="14"/>
                                        </p:tgtEl>
                                        <p:attrNameLst>
                                          <p:attrName>ppt_w</p:attrName>
                                        </p:attrNameLst>
                                      </p:cBhvr>
                                      <p:tavLst>
                                        <p:tav tm="0">
                                          <p:val>
                                            <p:fltVal val="0"/>
                                          </p:val>
                                        </p:tav>
                                        <p:tav tm="100000">
                                          <p:val>
                                            <p:strVal val="#ppt_w"/>
                                          </p:val>
                                        </p:tav>
                                      </p:tavLst>
                                    </p:anim>
                                    <p:anim calcmode="lin" valueType="num">
                                      <p:cBhvr>
                                        <p:cTn id="29" dur="2000" fill="hold"/>
                                        <p:tgtEl>
                                          <p:spTgt spid="14"/>
                                        </p:tgtEl>
                                        <p:attrNameLst>
                                          <p:attrName>ppt_h</p:attrName>
                                        </p:attrNameLst>
                                      </p:cBhvr>
                                      <p:tavLst>
                                        <p:tav tm="0">
                                          <p:val>
                                            <p:fltVal val="0"/>
                                          </p:val>
                                        </p:tav>
                                        <p:tav tm="100000">
                                          <p:val>
                                            <p:strVal val="#ppt_h"/>
                                          </p:val>
                                        </p:tav>
                                      </p:tavLst>
                                    </p:anim>
                                    <p:anim calcmode="lin" valueType="num">
                                      <p:cBhvr>
                                        <p:cTn id="30" dur="2000" fill="hold"/>
                                        <p:tgtEl>
                                          <p:spTgt spid="14"/>
                                        </p:tgtEl>
                                        <p:attrNameLst>
                                          <p:attrName>style.rotation</p:attrName>
                                        </p:attrNameLst>
                                      </p:cBhvr>
                                      <p:tavLst>
                                        <p:tav tm="0">
                                          <p:val>
                                            <p:fltVal val="90"/>
                                          </p:val>
                                        </p:tav>
                                        <p:tav tm="100000">
                                          <p:val>
                                            <p:fltVal val="0"/>
                                          </p:val>
                                        </p:tav>
                                      </p:tavLst>
                                    </p:anim>
                                    <p:animEffect transition="in" filter="fade">
                                      <p:cBhvr>
                                        <p:cTn id="31" dur="2000"/>
                                        <p:tgtEl>
                                          <p:spTgt spid="14"/>
                                        </p:tgtEl>
                                      </p:cBhvr>
                                    </p:animEffect>
                                  </p:childTnLst>
                                </p:cTn>
                              </p:par>
                              <p:par>
                                <p:cTn id="32" presetID="1" presetClass="entr" presetSubtype="0" fill="hold" grpId="0" nodeType="withEffect">
                                  <p:stCondLst>
                                    <p:cond delay="0"/>
                                  </p:stCondLst>
                                  <p:iterate type="lt">
                                    <p:tmAbs val="0"/>
                                  </p:iterate>
                                  <p:childTnLst>
                                    <p:set>
                                      <p:cBhvr>
                                        <p:cTn id="33" dur="1" fill="hold">
                                          <p:stCondLst>
                                            <p:cond delay="0"/>
                                          </p:stCondLst>
                                        </p:cTn>
                                        <p:tgtEl>
                                          <p:spTgt spid="20"/>
                                        </p:tgtEl>
                                        <p:attrNameLst>
                                          <p:attrName>style.visibility</p:attrName>
                                        </p:attrNameLst>
                                      </p:cBhvr>
                                      <p:to>
                                        <p:strVal val="visible"/>
                                      </p:to>
                                    </p:set>
                                  </p:childTnLst>
                                </p:cTn>
                              </p:par>
                              <p:par>
                                <p:cTn id="34" presetID="1" presetClass="entr" presetSubtype="0" fill="hold" grpId="0" nodeType="withEffect">
                                  <p:stCondLst>
                                    <p:cond delay="0"/>
                                  </p:stCondLst>
                                  <p:iterate type="lt">
                                    <p:tmAbs val="0"/>
                                  </p:iterate>
                                  <p:childTnLst>
                                    <p:set>
                                      <p:cBhvr>
                                        <p:cTn id="35" dur="1" fill="hold">
                                          <p:stCondLst>
                                            <p:cond delay="0"/>
                                          </p:stCondLst>
                                        </p:cTn>
                                        <p:tgtEl>
                                          <p:spTgt spid="15"/>
                                        </p:tgtEl>
                                        <p:attrNameLst>
                                          <p:attrName>style.visibility</p:attrName>
                                        </p:attrNameLst>
                                      </p:cBhvr>
                                      <p:to>
                                        <p:strVal val="visible"/>
                                      </p:to>
                                    </p:set>
                                  </p:childTnLst>
                                </p:cTn>
                              </p:par>
                            </p:childTnLst>
                          </p:cTn>
                        </p:par>
                        <p:par>
                          <p:cTn id="36" fill="hold">
                            <p:stCondLst>
                              <p:cond delay="2000"/>
                            </p:stCondLst>
                            <p:childTnLst>
                              <p:par>
                                <p:cTn id="37" presetID="36" presetClass="emph" presetSubtype="0" fill="hold" grpId="1" nodeType="afterEffect">
                                  <p:stCondLst>
                                    <p:cond delay="0"/>
                                  </p:stCondLst>
                                  <p:iterate type="lt">
                                    <p:tmPct val="10000"/>
                                  </p:iterate>
                                  <p:childTnLst>
                                    <p:animScale>
                                      <p:cBhvr>
                                        <p:cTn id="38" dur="250" autoRev="1" fill="hold">
                                          <p:stCondLst>
                                            <p:cond delay="0"/>
                                          </p:stCondLst>
                                        </p:cTn>
                                        <p:tgtEl>
                                          <p:spTgt spid="15"/>
                                        </p:tgtEl>
                                      </p:cBhvr>
                                      <p:to x="80000" y="100000"/>
                                    </p:animScale>
                                    <p:anim by="(#ppt_w*0.10)" calcmode="lin" valueType="num">
                                      <p:cBhvr>
                                        <p:cTn id="39" dur="250" autoRev="1" fill="hold">
                                          <p:stCondLst>
                                            <p:cond delay="0"/>
                                          </p:stCondLst>
                                        </p:cTn>
                                        <p:tgtEl>
                                          <p:spTgt spid="15"/>
                                        </p:tgtEl>
                                        <p:attrNameLst>
                                          <p:attrName>ppt_x</p:attrName>
                                        </p:attrNameLst>
                                      </p:cBhvr>
                                    </p:anim>
                                    <p:anim by="(-#ppt_w*0.10)" calcmode="lin" valueType="num">
                                      <p:cBhvr>
                                        <p:cTn id="40" dur="250" autoRev="1" fill="hold">
                                          <p:stCondLst>
                                            <p:cond delay="0"/>
                                          </p:stCondLst>
                                        </p:cTn>
                                        <p:tgtEl>
                                          <p:spTgt spid="15"/>
                                        </p:tgtEl>
                                        <p:attrNameLst>
                                          <p:attrName>ppt_y</p:attrName>
                                        </p:attrNameLst>
                                      </p:cBhvr>
                                    </p:anim>
                                    <p:animRot by="-480000">
                                      <p:cBhvr>
                                        <p:cTn id="41" dur="250" autoRev="1" fill="hold">
                                          <p:stCondLst>
                                            <p:cond delay="0"/>
                                          </p:stCondLst>
                                        </p:cTn>
                                        <p:tgtEl>
                                          <p:spTgt spid="15"/>
                                        </p:tgtEl>
                                        <p:attrNameLst>
                                          <p:attrName>r</p:attrName>
                                        </p:attrNameLst>
                                      </p:cBhvr>
                                    </p:animRot>
                                  </p:childTnLst>
                                </p:cTn>
                              </p:par>
                            </p:childTnLst>
                          </p:cTn>
                        </p:par>
                        <p:par>
                          <p:cTn id="42" fill="hold">
                            <p:stCondLst>
                              <p:cond delay="2600"/>
                            </p:stCondLst>
                            <p:childTnLst>
                              <p:par>
                                <p:cTn id="43" presetID="34" presetClass="emph" presetSubtype="0" fill="hold" grpId="2" nodeType="afterEffect">
                                  <p:stCondLst>
                                    <p:cond delay="0"/>
                                  </p:stCondLst>
                                  <p:iterate type="lt">
                                    <p:tmPct val="10000"/>
                                  </p:iterate>
                                  <p:childTnLst>
                                    <p:animMotion origin="layout" path="M 0.0 0.0 L 0.0 -0.07213" pathEditMode="relative" ptsTypes="">
                                      <p:cBhvr>
                                        <p:cTn id="44" dur="250" accel="50000" decel="50000" autoRev="1" fill="hold">
                                          <p:stCondLst>
                                            <p:cond delay="0"/>
                                          </p:stCondLst>
                                        </p:cTn>
                                        <p:tgtEl>
                                          <p:spTgt spid="20"/>
                                        </p:tgtEl>
                                        <p:attrNameLst>
                                          <p:attrName>ppt_x</p:attrName>
                                          <p:attrName>ppt_y</p:attrName>
                                        </p:attrNameLst>
                                      </p:cBhvr>
                                    </p:animMotion>
                                    <p:animRot by="1500000">
                                      <p:cBhvr>
                                        <p:cTn id="45" dur="125" fill="hold">
                                          <p:stCondLst>
                                            <p:cond delay="0"/>
                                          </p:stCondLst>
                                        </p:cTn>
                                        <p:tgtEl>
                                          <p:spTgt spid="20"/>
                                        </p:tgtEl>
                                        <p:attrNameLst>
                                          <p:attrName>r</p:attrName>
                                        </p:attrNameLst>
                                      </p:cBhvr>
                                    </p:animRot>
                                    <p:animRot by="-1500000">
                                      <p:cBhvr>
                                        <p:cTn id="46" dur="125" fill="hold">
                                          <p:stCondLst>
                                            <p:cond delay="125"/>
                                          </p:stCondLst>
                                        </p:cTn>
                                        <p:tgtEl>
                                          <p:spTgt spid="20"/>
                                        </p:tgtEl>
                                        <p:attrNameLst>
                                          <p:attrName>r</p:attrName>
                                        </p:attrNameLst>
                                      </p:cBhvr>
                                    </p:animRot>
                                    <p:animRot by="-1500000">
                                      <p:cBhvr>
                                        <p:cTn id="47" dur="125" fill="hold">
                                          <p:stCondLst>
                                            <p:cond delay="250"/>
                                          </p:stCondLst>
                                        </p:cTn>
                                        <p:tgtEl>
                                          <p:spTgt spid="20"/>
                                        </p:tgtEl>
                                        <p:attrNameLst>
                                          <p:attrName>r</p:attrName>
                                        </p:attrNameLst>
                                      </p:cBhvr>
                                    </p:animRot>
                                    <p:animRot by="1500000">
                                      <p:cBhvr>
                                        <p:cTn id="48" dur="125" fill="hold">
                                          <p:stCondLst>
                                            <p:cond delay="375"/>
                                          </p:stCondLst>
                                        </p:cTn>
                                        <p:tgtEl>
                                          <p:spTgt spid="20"/>
                                        </p:tgtEl>
                                        <p:attrNameLst>
                                          <p:attrName>r</p:attrName>
                                        </p:attrNameLst>
                                      </p:cBhvr>
                                    </p:animRo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iterate type="lt">
                                    <p:tmAbs val="0"/>
                                  </p:iterate>
                                  <p:childTnLst>
                                    <p:set>
                                      <p:cBhvr>
                                        <p:cTn id="52" dur="1" fill="hold">
                                          <p:stCondLst>
                                            <p:cond delay="0"/>
                                          </p:stCondLst>
                                        </p:cTn>
                                        <p:tgtEl>
                                          <p:spTgt spid="14"/>
                                        </p:tgtEl>
                                        <p:attrNameLst>
                                          <p:attrName>style.visibility</p:attrName>
                                        </p:attrNameLst>
                                      </p:cBhvr>
                                      <p:to>
                                        <p:strVal val="hidden"/>
                                      </p:to>
                                    </p:set>
                                  </p:childTnLst>
                                </p:cTn>
                              </p:par>
                              <p:par>
                                <p:cTn id="53" presetID="1" presetClass="exit" presetSubtype="0" fill="hold" grpId="1" nodeType="withEffect">
                                  <p:stCondLst>
                                    <p:cond delay="0"/>
                                  </p:stCondLst>
                                  <p:iterate type="lt">
                                    <p:tmAbs val="0"/>
                                  </p:iterate>
                                  <p:childTnLst>
                                    <p:set>
                                      <p:cBhvr>
                                        <p:cTn id="54" dur="1" fill="hold">
                                          <p:stCondLst>
                                            <p:cond delay="0"/>
                                          </p:stCondLst>
                                        </p:cTn>
                                        <p:tgtEl>
                                          <p:spTgt spid="20"/>
                                        </p:tgtEl>
                                        <p:attrNameLst>
                                          <p:attrName>style.visibility</p:attrName>
                                        </p:attrNameLst>
                                      </p:cBhvr>
                                      <p:to>
                                        <p:strVal val="hidden"/>
                                      </p:to>
                                    </p:set>
                                  </p:childTnLst>
                                </p:cTn>
                              </p:par>
                              <p:par>
                                <p:cTn id="55" presetID="1" presetClass="entr" presetSubtype="0" fill="hold" grpId="0" nodeType="withEffect">
                                  <p:stCondLst>
                                    <p:cond delay="0"/>
                                  </p:stCondLst>
                                  <p:iterate type="lt">
                                    <p:tmAbs val="0"/>
                                  </p:iterate>
                                  <p:childTnLst>
                                    <p:set>
                                      <p:cBhvr>
                                        <p:cTn id="56" dur="1" fill="hold">
                                          <p:stCondLst>
                                            <p:cond delay="0"/>
                                          </p:stCondLst>
                                        </p:cTn>
                                        <p:tgtEl>
                                          <p:spTgt spid="16"/>
                                        </p:tgtEl>
                                        <p:attrNameLst>
                                          <p:attrName>style.visibility</p:attrName>
                                        </p:attrNameLst>
                                      </p:cBhvr>
                                      <p:to>
                                        <p:strVal val="visible"/>
                                      </p:to>
                                    </p:set>
                                  </p:childTnLst>
                                </p:cTn>
                              </p:par>
                              <p:par>
                                <p:cTn id="57" presetID="1" presetClass="entr" presetSubtype="0" fill="hold" grpId="0" nodeType="withEffect">
                                  <p:stCondLst>
                                    <p:cond delay="0"/>
                                  </p:stCondLst>
                                  <p:iterate type="lt">
                                    <p:tmAbs val="0"/>
                                  </p:iterate>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nodeType="withEffect">
                                  <p:stCondLst>
                                    <p:cond delay="0"/>
                                  </p:stCondLst>
                                  <p:iterate type="lt">
                                    <p:tmAbs val="0"/>
                                  </p:iterate>
                                  <p:childTnLst>
                                    <p:set>
                                      <p:cBhvr>
                                        <p:cTn id="60" dur="1" fill="hold">
                                          <p:stCondLst>
                                            <p:cond delay="0"/>
                                          </p:stCondLst>
                                        </p:cTn>
                                        <p:tgtEl>
                                          <p:spTgt spid="17"/>
                                        </p:tgtEl>
                                        <p:attrNameLst>
                                          <p:attrName>style.visibility</p:attrName>
                                        </p:attrNameLst>
                                      </p:cBhvr>
                                      <p:to>
                                        <p:strVal val="visible"/>
                                      </p:to>
                                    </p:set>
                                  </p:childTnLst>
                                </p:cTn>
                              </p:par>
                            </p:childTnLst>
                          </p:cTn>
                        </p:par>
                        <p:par>
                          <p:cTn id="61" fill="hold">
                            <p:stCondLst>
                              <p:cond delay="0"/>
                            </p:stCondLst>
                            <p:childTnLst>
                              <p:par>
                                <p:cTn id="62" presetID="36" presetClass="emph" presetSubtype="0" fill="hold" grpId="1" nodeType="afterEffect">
                                  <p:stCondLst>
                                    <p:cond delay="0"/>
                                  </p:stCondLst>
                                  <p:iterate type="lt">
                                    <p:tmPct val="10000"/>
                                  </p:iterate>
                                  <p:childTnLst>
                                    <p:animScale>
                                      <p:cBhvr>
                                        <p:cTn id="63" dur="250" autoRev="1" fill="hold">
                                          <p:stCondLst>
                                            <p:cond delay="0"/>
                                          </p:stCondLst>
                                        </p:cTn>
                                        <p:tgtEl>
                                          <p:spTgt spid="16"/>
                                        </p:tgtEl>
                                      </p:cBhvr>
                                      <p:to x="80000" y="100000"/>
                                    </p:animScale>
                                    <p:anim by="(#ppt_w*0.10)" calcmode="lin" valueType="num">
                                      <p:cBhvr>
                                        <p:cTn id="64" dur="250" autoRev="1" fill="hold">
                                          <p:stCondLst>
                                            <p:cond delay="0"/>
                                          </p:stCondLst>
                                        </p:cTn>
                                        <p:tgtEl>
                                          <p:spTgt spid="16"/>
                                        </p:tgtEl>
                                        <p:attrNameLst>
                                          <p:attrName>ppt_x</p:attrName>
                                        </p:attrNameLst>
                                      </p:cBhvr>
                                    </p:anim>
                                    <p:anim by="(-#ppt_w*0.10)" calcmode="lin" valueType="num">
                                      <p:cBhvr>
                                        <p:cTn id="65" dur="250" autoRev="1" fill="hold">
                                          <p:stCondLst>
                                            <p:cond delay="0"/>
                                          </p:stCondLst>
                                        </p:cTn>
                                        <p:tgtEl>
                                          <p:spTgt spid="16"/>
                                        </p:tgtEl>
                                        <p:attrNameLst>
                                          <p:attrName>ppt_y</p:attrName>
                                        </p:attrNameLst>
                                      </p:cBhvr>
                                    </p:anim>
                                    <p:animRot by="-480000">
                                      <p:cBhvr>
                                        <p:cTn id="66" dur="250" autoRev="1" fill="hold">
                                          <p:stCondLst>
                                            <p:cond delay="0"/>
                                          </p:stCondLst>
                                        </p:cTn>
                                        <p:tgtEl>
                                          <p:spTgt spid="16"/>
                                        </p:tgtEl>
                                        <p:attrNameLst>
                                          <p:attrName>r</p:attrName>
                                        </p:attrNameLst>
                                      </p:cBhvr>
                                    </p:animRot>
                                  </p:childTnLst>
                                </p:cTn>
                              </p:par>
                            </p:childTnLst>
                          </p:cTn>
                        </p:par>
                        <p:par>
                          <p:cTn id="67" fill="hold">
                            <p:stCondLst>
                              <p:cond delay="650"/>
                            </p:stCondLst>
                            <p:childTnLst>
                              <p:par>
                                <p:cTn id="68" presetID="36" presetClass="emph" presetSubtype="0" fill="hold" grpId="1" nodeType="afterEffect">
                                  <p:stCondLst>
                                    <p:cond delay="0"/>
                                  </p:stCondLst>
                                  <p:iterate type="lt">
                                    <p:tmPct val="10000"/>
                                  </p:iterate>
                                  <p:childTnLst>
                                    <p:animScale>
                                      <p:cBhvr>
                                        <p:cTn id="69" dur="250" autoRev="1" fill="hold">
                                          <p:stCondLst>
                                            <p:cond delay="0"/>
                                          </p:stCondLst>
                                        </p:cTn>
                                        <p:tgtEl>
                                          <p:spTgt spid="17"/>
                                        </p:tgtEl>
                                      </p:cBhvr>
                                      <p:to x="80000" y="100000"/>
                                    </p:animScale>
                                    <p:anim by="(#ppt_w*0.10)" calcmode="lin" valueType="num">
                                      <p:cBhvr>
                                        <p:cTn id="70" dur="250" autoRev="1" fill="hold">
                                          <p:stCondLst>
                                            <p:cond delay="0"/>
                                          </p:stCondLst>
                                        </p:cTn>
                                        <p:tgtEl>
                                          <p:spTgt spid="17"/>
                                        </p:tgtEl>
                                        <p:attrNameLst>
                                          <p:attrName>ppt_x</p:attrName>
                                        </p:attrNameLst>
                                      </p:cBhvr>
                                    </p:anim>
                                    <p:anim by="(-#ppt_w*0.10)" calcmode="lin" valueType="num">
                                      <p:cBhvr>
                                        <p:cTn id="71" dur="250" autoRev="1" fill="hold">
                                          <p:stCondLst>
                                            <p:cond delay="0"/>
                                          </p:stCondLst>
                                        </p:cTn>
                                        <p:tgtEl>
                                          <p:spTgt spid="17"/>
                                        </p:tgtEl>
                                        <p:attrNameLst>
                                          <p:attrName>ppt_y</p:attrName>
                                        </p:attrNameLst>
                                      </p:cBhvr>
                                    </p:anim>
                                    <p:animRot by="-480000">
                                      <p:cBhvr>
                                        <p:cTn id="72" dur="250" autoRev="1" fill="hold">
                                          <p:stCondLst>
                                            <p:cond delay="0"/>
                                          </p:stCondLst>
                                        </p:cTn>
                                        <p:tgtEl>
                                          <p:spTgt spid="17"/>
                                        </p:tgtEl>
                                        <p:attrNameLst>
                                          <p:attrName>r</p:attrName>
                                        </p:attrNameLst>
                                      </p:cBhvr>
                                    </p:animRot>
                                  </p:childTnLst>
                                </p:cTn>
                              </p:par>
                            </p:childTnLst>
                          </p:cTn>
                        </p:par>
                        <p:par>
                          <p:cTn id="73" fill="hold">
                            <p:stCondLst>
                              <p:cond delay="1300"/>
                            </p:stCondLst>
                            <p:childTnLst>
                              <p:par>
                                <p:cTn id="74" presetID="34" presetClass="emph" presetSubtype="0" fill="hold" grpId="1" nodeType="afterEffect">
                                  <p:stCondLst>
                                    <p:cond delay="0"/>
                                  </p:stCondLst>
                                  <p:iterate type="lt">
                                    <p:tmPct val="10000"/>
                                  </p:iterate>
                                  <p:childTnLst>
                                    <p:animMotion origin="layout" path="M 0.0 0.0 L 0.0 -0.07213" pathEditMode="relative" ptsTypes="">
                                      <p:cBhvr>
                                        <p:cTn id="75" dur="250" accel="50000" decel="50000" autoRev="1" fill="hold">
                                          <p:stCondLst>
                                            <p:cond delay="0"/>
                                          </p:stCondLst>
                                        </p:cTn>
                                        <p:tgtEl>
                                          <p:spTgt spid="13"/>
                                        </p:tgtEl>
                                        <p:attrNameLst>
                                          <p:attrName>ppt_x</p:attrName>
                                          <p:attrName>ppt_y</p:attrName>
                                        </p:attrNameLst>
                                      </p:cBhvr>
                                    </p:animMotion>
                                    <p:animRot by="1500000">
                                      <p:cBhvr>
                                        <p:cTn id="76" dur="125" fill="hold">
                                          <p:stCondLst>
                                            <p:cond delay="0"/>
                                          </p:stCondLst>
                                        </p:cTn>
                                        <p:tgtEl>
                                          <p:spTgt spid="13"/>
                                        </p:tgtEl>
                                        <p:attrNameLst>
                                          <p:attrName>r</p:attrName>
                                        </p:attrNameLst>
                                      </p:cBhvr>
                                    </p:animRot>
                                    <p:animRot by="-1500000">
                                      <p:cBhvr>
                                        <p:cTn id="77" dur="125" fill="hold">
                                          <p:stCondLst>
                                            <p:cond delay="125"/>
                                          </p:stCondLst>
                                        </p:cTn>
                                        <p:tgtEl>
                                          <p:spTgt spid="13"/>
                                        </p:tgtEl>
                                        <p:attrNameLst>
                                          <p:attrName>r</p:attrName>
                                        </p:attrNameLst>
                                      </p:cBhvr>
                                    </p:animRot>
                                    <p:animRot by="-1500000">
                                      <p:cBhvr>
                                        <p:cTn id="78" dur="125" fill="hold">
                                          <p:stCondLst>
                                            <p:cond delay="250"/>
                                          </p:stCondLst>
                                        </p:cTn>
                                        <p:tgtEl>
                                          <p:spTgt spid="13"/>
                                        </p:tgtEl>
                                        <p:attrNameLst>
                                          <p:attrName>r</p:attrName>
                                        </p:attrNameLst>
                                      </p:cBhvr>
                                    </p:animRot>
                                    <p:animRot by="1500000">
                                      <p:cBhvr>
                                        <p:cTn id="79"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5" grpId="1" animBg="1"/>
      <p:bldP spid="16" grpId="0" animBg="1"/>
      <p:bldP spid="16" grpId="1" animBg="1"/>
      <p:bldP spid="17" grpId="1" animBg="1"/>
      <p:bldP spid="20" grpId="0" animBg="1"/>
      <p:bldP spid="20" grpId="1" animBg="1"/>
      <p:bldP spid="20" grpId="2"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142970" y="4268657"/>
            <a:ext cx="5294742" cy="3087731"/>
          </a:xfrm>
          <a:prstGeom prst="rect">
            <a:avLst/>
          </a:prstGeom>
        </p:spPr>
      </p:pic>
      <p:pic>
        <p:nvPicPr>
          <p:cNvPr id="15" name="Picture 14"/>
          <p:cNvPicPr>
            <a:picLocks noChangeAspect="1"/>
          </p:cNvPicPr>
          <p:nvPr/>
        </p:nvPicPr>
        <p:blipFill>
          <a:blip r:embed="rId5"/>
          <a:stretch>
            <a:fillRect/>
          </a:stretch>
        </p:blipFill>
        <p:spPr>
          <a:xfrm>
            <a:off x="1957005" y="4221060"/>
            <a:ext cx="4908435" cy="2636940"/>
          </a:xfrm>
          <a:prstGeom prst="rect">
            <a:avLst/>
          </a:prstGeom>
        </p:spPr>
      </p:pic>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Cliff Rodgers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840" r="-1246"/>
          <a:stretch/>
        </p:blipFill>
        <p:spPr>
          <a:xfrm>
            <a:off x="5169437" y="1600200"/>
            <a:ext cx="3320027" cy="499532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2922504"/>
      </p:ext>
    </p:extLst>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↑WT huntingtin</a:t>
            </a:r>
          </a:p>
          <a:p>
            <a:r>
              <a:rPr lang="en-US" sz="1000" dirty="0" smtClean="0"/>
              <a:t>--------------------</a:t>
            </a:r>
          </a:p>
          <a:p>
            <a:r>
              <a:rPr lang="en-US" dirty="0" smtClean="0"/>
              <a:t>↑Mutant huntingtin</a:t>
            </a:r>
          </a:p>
          <a:p>
            <a:endParaRPr lang="en-US" dirty="0" smtClean="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c:AlternateContent>
        <mc:Choice Requires="mp">
          <mp:transition spd="med">
            <mp:cube dir="u"/>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Choice>
    <mc:Fallback>
      <mc:AlternateContent>
        <mc:Choice Requires="mp">
          <p:transition spd="med">
            <p:cover dir="u"/>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dir="u"/>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br>
              <a:rPr lang="en-US" dirty="0" smtClean="0"/>
            </a:br>
            <a:r>
              <a:rPr lang="en-US" dirty="0" err="1" smtClean="0"/>
              <a:t>Ketogenic</a:t>
            </a:r>
            <a:r>
              <a:rPr lang="en-US" dirty="0" smtClean="0"/>
              <a:t> Diet</a:t>
            </a:r>
            <a:endParaRPr lang="en-US" dirty="0"/>
          </a:p>
        </p:txBody>
      </p:sp>
      <p:pic>
        <p:nvPicPr>
          <p:cNvPr id="4" name="Picture 3"/>
          <p:cNvPicPr>
            <a:picLocks noChangeAspect="1"/>
          </p:cNvPicPr>
          <p:nvPr/>
        </p:nvPicPr>
        <p:blipFill>
          <a:blip r:embed="rId3"/>
          <a:stretch>
            <a:fillRect/>
          </a:stretch>
        </p:blipFill>
        <p:spPr>
          <a:xfrm>
            <a:off x="1535976" y="1827675"/>
            <a:ext cx="6366986" cy="3420512"/>
          </a:xfrm>
          <a:prstGeom prst="rect">
            <a:avLst/>
          </a:prstGeom>
        </p:spPr>
      </p:pic>
      <p:sp>
        <p:nvSpPr>
          <p:cNvPr id="7" name="TextBox 6"/>
          <p:cNvSpPr txBox="1"/>
          <p:nvPr/>
        </p:nvSpPr>
        <p:spPr>
          <a:xfrm>
            <a:off x="5845125" y="6482862"/>
            <a:ext cx="3298875" cy="369332"/>
          </a:xfrm>
          <a:prstGeom prst="rect">
            <a:avLst/>
          </a:prstGeom>
          <a:noFill/>
        </p:spPr>
        <p:txBody>
          <a:bodyPr wrap="none" rtlCol="0">
            <a:spAutoFit/>
          </a:bodyPr>
          <a:lstStyle/>
          <a:p>
            <a:r>
              <a:rPr lang="en-US" dirty="0" err="1" smtClean="0"/>
              <a:t>Zhong</a:t>
            </a:r>
            <a:r>
              <a:rPr lang="en-US" dirty="0" smtClean="0"/>
              <a:t> Huang &amp; McNamara, 2006</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c:AlternateContent>
        <mc:Choice Requires="mp">
          <mp:transition spd="med">
            <mp:cube/>
          </m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Choice>
    <mc:Fallback>
      <mc:AlternateContent>
        <mc:Choice Requires="mp">
          <p:transition spd="med">
            <p:cover/>
          </p:transition>
        </mc:Choice>
        <mc:Fallback xmlns:mp="http://schemas.microsoft.com/office/mac/powerpoint/2008/main" xmlns="" xmlns:a="http://schemas.openxmlformats.org/drawingml/2006/main" xmlns:r="http://schemas.openxmlformats.org/officeDocument/2006/relationships" xmlns:mc="http://schemas.openxmlformats.org/markup-compatibility/2006" xmlns:mv="urn:schemas-microsoft-com:mac:vml" xmlns:p="http://schemas.openxmlformats.org/presentationml/2006/main">
          <p:transition spd="med">
            <p:cover/>
          </p:transition>
        </mc:Fallback>
      </mc:AlternateContent>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xit" presetSubtype="0" fill="hold" grpId="0" nodeType="withEffect">
                                  <p:stCondLst>
                                    <p:cond delay="0"/>
                                  </p:stCondLst>
                                  <p:childTnLst>
                                    <p:set>
                                      <p:cBhvr>
                                        <p:cTn id="24" dur="1" fill="hold">
                                          <p:stCondLst>
                                            <p:cond delay="0"/>
                                          </p:stCondLst>
                                        </p:cTn>
                                        <p:tgtEl>
                                          <p:spTgt spid="8">
                                            <p:txEl>
                                              <p:pRg st="0" end="0"/>
                                            </p:txEl>
                                          </p:spTgt>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8">
                                            <p:txEl>
                                              <p:pRg st="1" end="1"/>
                                            </p:txEl>
                                          </p:spTgt>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8">
                                            <p:txEl>
                                              <p:pRg st="3" end="3"/>
                                            </p:txEl>
                                          </p:spTgt>
                                        </p:tgtEl>
                                        <p:attrNameLst>
                                          <p:attrName>style.visibility</p:attrName>
                                        </p:attrNameLst>
                                      </p:cBhvr>
                                      <p:to>
                                        <p:strVal val="hidden"/>
                                      </p:to>
                                    </p:set>
                                  </p:childTnLst>
                                </p:cTn>
                              </p:par>
                              <p:par>
                                <p:cTn id="29" presetID="1" presetClass="exit" presetSubtype="0" fill="hold" grpId="0" nodeType="withEffect">
                                  <p:stCondLst>
                                    <p:cond delay="0"/>
                                  </p:stCondLst>
                                  <p:childTnLst>
                                    <p:set>
                                      <p:cBhvr>
                                        <p:cTn id="30" dur="1" fill="hold">
                                          <p:stCondLst>
                                            <p:cond delay="0"/>
                                          </p:stCondLst>
                                        </p:cTn>
                                        <p:tgtEl>
                                          <p:spTgt spid="8">
                                            <p:txEl>
                                              <p:pRg st="4" end="4"/>
                                            </p:txEl>
                                          </p:spTgt>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8">
                                            <p:txEl>
                                              <p:pRg st="5" end="5"/>
                                            </p:txEl>
                                          </p:spTgt>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P spid="8" grpI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1538</TotalTime>
  <Words>3643</Words>
  <Application>Microsoft Macintosh PowerPoint</Application>
  <PresentationFormat>On-screen Show (4:3)</PresentationFormat>
  <Paragraphs>435</Paragraphs>
  <Slides>18</Slides>
  <Notes>18</Notes>
  <HiddenSlides>0</HiddenSlides>
  <MMClips>0</MMClips>
  <ScaleCrop>false</ScaleCrop>
  <HeadingPairs>
    <vt:vector size="4" baseType="variant">
      <vt:variant>
        <vt:lpstr>Design Template</vt:lpstr>
      </vt:variant>
      <vt:variant>
        <vt:i4>1</vt:i4>
      </vt:variant>
      <vt:variant>
        <vt:lpstr>Slide Titles</vt:lpstr>
      </vt:variant>
      <vt:variant>
        <vt:i4>18</vt:i4>
      </vt:variant>
    </vt:vector>
  </HeadingPairs>
  <TitlesOfParts>
    <vt:vector size="19"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How does 2DG exert antiepileptic effects?</vt:lpstr>
      <vt:lpstr>How does 2DG affect transcriptional regulation to reduce BDNF gene expression?</vt:lpstr>
      <vt:lpstr>Slide 12</vt:lpstr>
      <vt:lpstr>Slide 13</vt:lpstr>
      <vt:lpstr>Does G9a expression correlate with repeated cocaine administration?</vt:lpstr>
      <vt:lpstr>How does G9a expression (in nucleus accumbens) regulate behavioral response to cocaine?</vt:lpstr>
      <vt:lpstr>Slide 16</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95</cp:revision>
  <dcterms:created xsi:type="dcterms:W3CDTF">2013-10-14T15:27:54Z</dcterms:created>
  <dcterms:modified xsi:type="dcterms:W3CDTF">2013-10-14T15:28:29Z</dcterms:modified>
</cp:coreProperties>
</file>

<file path=docProps/thumbnail.jpeg>
</file>